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7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5" name="24 Subtítulo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1" name="30 Marcador de fecha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B927BC8-215A-4AC4-A313-1F7E7D97202F}" type="datetimeFigureOut">
              <a:rPr lang="es-ES" smtClean="0"/>
              <a:pPr/>
              <a:t>10/11/2015</a:t>
            </a:fld>
            <a:endParaRPr lang="es-E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A9B6D5C-7A26-4F52-9DC0-16452E21E7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27BC8-215A-4AC4-A313-1F7E7D97202F}" type="datetimeFigureOut">
              <a:rPr lang="es-ES" smtClean="0"/>
              <a:pPr/>
              <a:t>10/11/2015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B6D5C-7A26-4F52-9DC0-16452E21E7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B927BC8-215A-4AC4-A313-1F7E7D97202F}" type="datetimeFigureOut">
              <a:rPr lang="es-ES" smtClean="0"/>
              <a:pPr/>
              <a:t>10/11/2015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A9B6D5C-7A26-4F52-9DC0-16452E21E7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27BC8-215A-4AC4-A313-1F7E7D97202F}" type="datetimeFigureOut">
              <a:rPr lang="es-ES" smtClean="0"/>
              <a:pPr/>
              <a:t>10/11/2015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B6D5C-7A26-4F52-9DC0-16452E21E7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B927BC8-215A-4AC4-A313-1F7E7D97202F}" type="datetimeFigureOut">
              <a:rPr lang="es-ES" smtClean="0"/>
              <a:pPr/>
              <a:t>10/11/2015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A9B6D5C-7A26-4F52-9DC0-16452E21E7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27BC8-215A-4AC4-A313-1F7E7D97202F}" type="datetimeFigureOut">
              <a:rPr lang="es-ES" smtClean="0"/>
              <a:pPr/>
              <a:t>10/11/2015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B6D5C-7A26-4F52-9DC0-16452E21E7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27BC8-215A-4AC4-A313-1F7E7D97202F}" type="datetimeFigureOut">
              <a:rPr lang="es-ES" smtClean="0"/>
              <a:pPr/>
              <a:t>10/11/2015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B6D5C-7A26-4F52-9DC0-16452E21E7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27BC8-215A-4AC4-A313-1F7E7D97202F}" type="datetimeFigureOut">
              <a:rPr lang="es-ES" smtClean="0"/>
              <a:pPr/>
              <a:t>10/11/2015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B6D5C-7A26-4F52-9DC0-16452E21E7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B927BC8-215A-4AC4-A313-1F7E7D97202F}" type="datetimeFigureOut">
              <a:rPr lang="es-ES" smtClean="0"/>
              <a:pPr/>
              <a:t>10/11/2015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B6D5C-7A26-4F52-9DC0-16452E21E7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27BC8-215A-4AC4-A313-1F7E7D97202F}" type="datetimeFigureOut">
              <a:rPr lang="es-ES" smtClean="0"/>
              <a:pPr/>
              <a:t>10/11/2015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B6D5C-7A26-4F52-9DC0-16452E21E7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927BC8-215A-4AC4-A313-1F7E7D97202F}" type="datetimeFigureOut">
              <a:rPr lang="es-ES" smtClean="0"/>
              <a:pPr/>
              <a:t>10/11/2015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9B6D5C-7A26-4F52-9DC0-16452E21E79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osición de imagen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Marcador de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1" name="30 Marcador de texto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7" name="26 Marcador de fecha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B927BC8-215A-4AC4-A313-1F7E7D97202F}" type="datetimeFigureOut">
              <a:rPr lang="es-ES" smtClean="0"/>
              <a:pPr/>
              <a:t>10/11/2015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A9B6D5C-7A26-4F52-9DC0-16452E21E7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toricas.com/2009/10/figuras-retoricas-en-garcilaso-de-la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toricas.com/2010/06/figuras-retoricas-en-juan-ramon-jimenez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toricas.com/2010/06/figuras-retoricas-en-juan-ramon-jimenez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://www.retoricas.com/2010/06/figuras-retoricas-en-pablo-neruda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hyperlink" Target="http://www.retoricas.com/2010/06/figuras-retoricas-en-miguel-hernandez.htm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toricas.com/2010/06/figuras-retoricas-en-becquer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LOS RECURSOS ESTILÍSTICOS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3 Imagen" descr="http://4.bp.blogspot.com/_8oUwaIu5YJo/TDvJoa2NPWI/AAAAAAAAA3A/dDMF0AmeySo/s1600/308338_0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3357562"/>
            <a:ext cx="400050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HIPÉRBATON</a:t>
            </a:r>
            <a:r>
              <a:rPr lang="es-ES" dirty="0" smtClean="0"/>
              <a:t>:( Alteración del orden habitual de los elementos del enunciado)</a:t>
            </a:r>
          </a:p>
          <a:p>
            <a:pPr>
              <a:buNone/>
            </a:pPr>
            <a:r>
              <a:rPr lang="es-ES" dirty="0" smtClean="0"/>
              <a:t>Normalmente: </a:t>
            </a:r>
            <a:r>
              <a:rPr lang="es-ES" dirty="0" err="1" smtClean="0"/>
              <a:t>sujeto+verbo+complementos</a:t>
            </a:r>
            <a:r>
              <a:rPr lang="es-ES" dirty="0" smtClean="0"/>
              <a:t>.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De verdes sauces hay una espesura → Lo lógico sería: "Hay una espesura de verdes sauces" </a:t>
            </a:r>
          </a:p>
          <a:p>
            <a:pPr>
              <a:buNone/>
            </a:pPr>
            <a:r>
              <a:rPr lang="es-ES" i="1" dirty="0" smtClean="0">
                <a:hlinkClick r:id="rId2"/>
              </a:rPr>
              <a:t> </a:t>
            </a:r>
            <a:r>
              <a:rPr lang="es-ES" dirty="0" smtClean="0">
                <a:hlinkClick r:id="rId2"/>
              </a:rPr>
              <a:t>Garcilaso de la Vega</a:t>
            </a: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POLISÍNDETON</a:t>
            </a:r>
            <a:r>
              <a:rPr lang="es-ES" dirty="0" smtClean="0"/>
              <a:t>:( Se repite mucho una conjunción)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Hay un palacio </a:t>
            </a:r>
            <a:r>
              <a:rPr lang="es-ES" b="1" dirty="0" smtClean="0"/>
              <a:t>y</a:t>
            </a:r>
            <a:r>
              <a:rPr lang="es-ES" dirty="0" smtClean="0"/>
              <a:t> un río </a:t>
            </a:r>
            <a:r>
              <a:rPr lang="es-ES" b="1" dirty="0" smtClean="0"/>
              <a:t>y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un lago </a:t>
            </a:r>
            <a:r>
              <a:rPr lang="es-ES" b="1" dirty="0" smtClean="0"/>
              <a:t>y</a:t>
            </a:r>
            <a:r>
              <a:rPr lang="es-ES" dirty="0" smtClean="0"/>
              <a:t> un puente viejo,</a:t>
            </a:r>
            <a:br>
              <a:rPr lang="es-ES" dirty="0" smtClean="0"/>
            </a:br>
            <a:r>
              <a:rPr lang="es-ES" b="1" dirty="0" smtClean="0"/>
              <a:t>y</a:t>
            </a:r>
            <a:r>
              <a:rPr lang="es-ES" dirty="0" smtClean="0"/>
              <a:t> fuentes con musgo</a:t>
            </a:r>
            <a:r>
              <a:rPr lang="es-ES" b="1" dirty="0" smtClean="0"/>
              <a:t> y</a:t>
            </a:r>
            <a:r>
              <a:rPr lang="es-ES" dirty="0" smtClean="0"/>
              <a:t> hierba</a:t>
            </a:r>
            <a:br>
              <a:rPr lang="es-ES" dirty="0" smtClean="0"/>
            </a:br>
            <a:r>
              <a:rPr lang="es-ES" dirty="0" smtClean="0"/>
              <a:t>alta </a:t>
            </a:r>
            <a:r>
              <a:rPr lang="es-ES" b="1" dirty="0" smtClean="0"/>
              <a:t>y</a:t>
            </a:r>
            <a:r>
              <a:rPr lang="es-ES" dirty="0" smtClean="0"/>
              <a:t> silencio... un silencio.</a:t>
            </a:r>
            <a:br>
              <a:rPr lang="es-ES" dirty="0" smtClean="0"/>
            </a:br>
            <a:r>
              <a:rPr lang="es-ES" i="1" dirty="0" smtClean="0">
                <a:hlinkClick r:id="rId2"/>
              </a:rPr>
              <a:t>Juan Ramón Jiménez (1881-1958)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SEMÁNTICOS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METÁFORA</a:t>
            </a:r>
            <a:r>
              <a:rPr lang="es-ES" dirty="0" smtClean="0"/>
              <a:t>: ( Consiste una realidad con el nombre de otra basándose en una relación de semejanza)</a:t>
            </a:r>
          </a:p>
          <a:p>
            <a:pPr>
              <a:buNone/>
            </a:pPr>
            <a:r>
              <a:rPr lang="es-ES" i="1" dirty="0" smtClean="0"/>
              <a:t>Tus </a:t>
            </a:r>
            <a:r>
              <a:rPr lang="es-ES" b="1" i="1" dirty="0" smtClean="0"/>
              <a:t>cabellos </a:t>
            </a:r>
            <a:r>
              <a:rPr lang="es-ES" i="1" dirty="0" smtClean="0"/>
              <a:t>de </a:t>
            </a:r>
            <a:r>
              <a:rPr lang="es-ES" b="1" i="1" dirty="0" smtClean="0"/>
              <a:t>oro </a:t>
            </a:r>
            <a:r>
              <a:rPr lang="es-ES" dirty="0" smtClean="0"/>
              <a:t>→ el término real "cabellos" se asemeja al</a:t>
            </a:r>
            <a:r>
              <a:rPr lang="es-ES" b="1" dirty="0" smtClean="0"/>
              <a:t> </a:t>
            </a:r>
            <a:r>
              <a:rPr lang="es-ES" dirty="0" smtClean="0"/>
              <a:t>imaginario "oro" por su color dorado (rubio).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SIMIL</a:t>
            </a:r>
            <a:r>
              <a:rPr lang="es-ES" dirty="0" smtClean="0"/>
              <a:t>: (Consiste en comparar dos términos que se asemejan en alguna cualidad)</a:t>
            </a:r>
          </a:p>
          <a:p>
            <a:pPr>
              <a:buNone/>
            </a:pPr>
            <a:r>
              <a:rPr lang="es-ES" dirty="0" smtClean="0"/>
              <a:t>-Tus labios son </a:t>
            </a:r>
            <a:r>
              <a:rPr lang="es-ES" b="1" dirty="0" smtClean="0"/>
              <a:t>rojos </a:t>
            </a:r>
            <a:r>
              <a:rPr lang="es-ES" dirty="0" smtClean="0"/>
              <a:t>como </a:t>
            </a:r>
            <a:r>
              <a:rPr lang="es-ES" b="1" dirty="0" smtClean="0"/>
              <a:t>rubíes.</a:t>
            </a:r>
          </a:p>
          <a:p>
            <a:pPr>
              <a:buNone/>
            </a:pPr>
            <a:r>
              <a:rPr lang="es-ES" dirty="0" smtClean="0"/>
              <a:t>-¡Oh, soledad sonora! Mi corazón sereno</a:t>
            </a:r>
            <a:br>
              <a:rPr lang="es-ES" dirty="0" smtClean="0"/>
            </a:br>
            <a:r>
              <a:rPr lang="es-ES" dirty="0" smtClean="0"/>
              <a:t>se abre, como un tesoro, al soplo de tu brisa</a:t>
            </a:r>
            <a:br>
              <a:rPr lang="es-ES" dirty="0" smtClean="0"/>
            </a:br>
            <a:r>
              <a:rPr lang="es-ES" i="1" dirty="0" smtClean="0">
                <a:hlinkClick r:id="rId2"/>
              </a:rPr>
              <a:t>Juan Ramón Jiménez</a:t>
            </a:r>
            <a:endParaRPr lang="es-ES" i="1" dirty="0" smtClean="0"/>
          </a:p>
          <a:p>
            <a:pPr>
              <a:buNone/>
            </a:pPr>
            <a:r>
              <a:rPr lang="es-ES" i="1" dirty="0" smtClean="0"/>
              <a:t>-Paté “La Piara!”, más bueno que el pan.</a:t>
            </a: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METONIMIA</a:t>
            </a:r>
            <a:r>
              <a:rPr lang="es-ES" dirty="0" smtClean="0"/>
              <a:t>: (consiste en </a:t>
            </a:r>
            <a:r>
              <a:rPr lang="es-ES" b="1" dirty="0" smtClean="0"/>
              <a:t>designar una cosa o idea con el nombre de otra </a:t>
            </a:r>
            <a:r>
              <a:rPr lang="es-ES" dirty="0" smtClean="0"/>
              <a:t>con la cual existe una relación)</a:t>
            </a:r>
          </a:p>
          <a:p>
            <a:pPr>
              <a:buNone/>
            </a:pPr>
            <a:endParaRPr lang="es-ES" dirty="0" smtClean="0"/>
          </a:p>
          <a:p>
            <a:r>
              <a:rPr lang="es-ES" dirty="0" smtClean="0"/>
              <a:t>-</a:t>
            </a:r>
            <a:r>
              <a:rPr lang="es-ES" b="1" dirty="0" smtClean="0"/>
              <a:t>Causa por efecto</a:t>
            </a:r>
            <a:r>
              <a:rPr lang="es-ES" dirty="0" smtClean="0"/>
              <a:t> </a:t>
            </a:r>
          </a:p>
          <a:p>
            <a:pPr lvl="1"/>
            <a:r>
              <a:rPr lang="es-ES" dirty="0" smtClean="0"/>
              <a:t>Le hizo daño el </a:t>
            </a:r>
            <a:r>
              <a:rPr lang="es-ES" b="1" dirty="0" smtClean="0"/>
              <a:t>sol</a:t>
            </a:r>
            <a:r>
              <a:rPr lang="es-ES" dirty="0" smtClean="0"/>
              <a:t> </a:t>
            </a:r>
            <a:r>
              <a:rPr lang="es-ES" b="1" dirty="0" smtClean="0"/>
              <a:t>→ </a:t>
            </a:r>
            <a:r>
              <a:rPr lang="es-ES" dirty="0" smtClean="0"/>
              <a:t>el calor del sol</a:t>
            </a:r>
            <a:r>
              <a:rPr lang="es-ES" b="1" dirty="0" smtClean="0"/>
              <a:t/>
            </a:r>
            <a:br>
              <a:rPr lang="es-ES" b="1" dirty="0" smtClean="0"/>
            </a:br>
            <a:endParaRPr lang="es-ES" dirty="0" smtClean="0"/>
          </a:p>
          <a:p>
            <a:r>
              <a:rPr lang="es-ES" b="1" dirty="0" smtClean="0"/>
              <a:t>Efecto por la causa</a:t>
            </a:r>
            <a:endParaRPr lang="es-ES" dirty="0" smtClean="0"/>
          </a:p>
          <a:p>
            <a:pPr lvl="1"/>
            <a:r>
              <a:rPr lang="es-ES" dirty="0" smtClean="0"/>
              <a:t>Carecer de </a:t>
            </a:r>
            <a:r>
              <a:rPr lang="es-ES" b="1" dirty="0" smtClean="0"/>
              <a:t>pan → </a:t>
            </a:r>
            <a:r>
              <a:rPr lang="es-ES" dirty="0" smtClean="0"/>
              <a:t>carecer de trabajo</a:t>
            </a:r>
          </a:p>
          <a:p>
            <a:r>
              <a:rPr lang="es-ES" b="1" dirty="0" smtClean="0"/>
              <a:t>Contenedor por contenido</a:t>
            </a:r>
            <a:endParaRPr lang="es-ES" dirty="0" smtClean="0"/>
          </a:p>
          <a:p>
            <a:pPr lvl="1"/>
            <a:r>
              <a:rPr lang="es-ES" dirty="0" smtClean="0"/>
              <a:t>Tomar una </a:t>
            </a:r>
            <a:r>
              <a:rPr lang="es-ES" b="1" dirty="0" smtClean="0"/>
              <a:t>copa </a:t>
            </a:r>
            <a:r>
              <a:rPr lang="es-ES" dirty="0" smtClean="0"/>
              <a:t>→ tomarse el contenido de una copa</a:t>
            </a:r>
          </a:p>
          <a:p>
            <a:r>
              <a:rPr lang="es-ES" b="1" dirty="0" smtClean="0"/>
              <a:t>Autor por obra</a:t>
            </a:r>
            <a:endParaRPr lang="es-ES" dirty="0" smtClean="0"/>
          </a:p>
          <a:p>
            <a:pPr lvl="1"/>
            <a:r>
              <a:rPr lang="es-ES" dirty="0" smtClean="0"/>
              <a:t>Un </a:t>
            </a:r>
            <a:r>
              <a:rPr lang="es-ES" b="1" dirty="0" smtClean="0"/>
              <a:t>Picasso → </a:t>
            </a:r>
            <a:r>
              <a:rPr lang="es-ES" dirty="0" smtClean="0"/>
              <a:t>un cuadro de Picasso</a:t>
            </a:r>
          </a:p>
          <a:p>
            <a:r>
              <a:rPr lang="es-ES" b="1" dirty="0" smtClean="0"/>
              <a:t>Lugar por lo que en él se produce</a:t>
            </a:r>
            <a:endParaRPr lang="es-ES" dirty="0" smtClean="0"/>
          </a:p>
          <a:p>
            <a:pPr lvl="1"/>
            <a:r>
              <a:rPr lang="es-ES" dirty="0" smtClean="0"/>
              <a:t>Un Rioja </a:t>
            </a:r>
            <a:r>
              <a:rPr lang="es-ES" b="1" dirty="0" smtClean="0"/>
              <a:t>→ </a:t>
            </a:r>
            <a:r>
              <a:rPr lang="es-ES" dirty="0" smtClean="0"/>
              <a:t>un vino de Rioja</a:t>
            </a:r>
          </a:p>
          <a:p>
            <a:r>
              <a:rPr lang="es-ES" b="1" dirty="0" smtClean="0"/>
              <a:t>El nombre del objeto por el de otro contiguo a él</a:t>
            </a:r>
            <a:endParaRPr lang="es-ES" dirty="0" smtClean="0"/>
          </a:p>
          <a:p>
            <a:pPr lvl="1"/>
            <a:r>
              <a:rPr lang="es-ES" dirty="0" smtClean="0"/>
              <a:t>El cuello de la camisa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80002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714356"/>
            <a:ext cx="7239000" cy="5741380"/>
          </a:xfrm>
        </p:spPr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ANTÍTESIS</a:t>
            </a:r>
            <a:r>
              <a:rPr lang="es-ES" dirty="0" smtClean="0"/>
              <a:t>: consiste en </a:t>
            </a:r>
            <a:r>
              <a:rPr lang="es-ES" b="1" dirty="0" smtClean="0"/>
              <a:t>oponer dos ideas </a:t>
            </a:r>
            <a:r>
              <a:rPr lang="es-ES" dirty="0" smtClean="0"/>
              <a:t>empleando palabras o frases  de significado opuesto)</a:t>
            </a:r>
          </a:p>
          <a:p>
            <a:pPr>
              <a:buNone/>
            </a:pPr>
            <a:r>
              <a:rPr lang="es-ES" dirty="0" smtClean="0"/>
              <a:t>Es </a:t>
            </a:r>
            <a:r>
              <a:rPr lang="es-ES" b="1" dirty="0" smtClean="0"/>
              <a:t>tan corto </a:t>
            </a:r>
            <a:r>
              <a:rPr lang="es-ES" dirty="0" smtClean="0"/>
              <a:t>el </a:t>
            </a:r>
            <a:r>
              <a:rPr lang="es-ES" b="1" dirty="0" smtClean="0"/>
              <a:t>amor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y </a:t>
            </a:r>
            <a:r>
              <a:rPr lang="es-ES" b="1" dirty="0" smtClean="0"/>
              <a:t>tan largo </a:t>
            </a:r>
            <a:r>
              <a:rPr lang="es-ES" dirty="0" smtClean="0"/>
              <a:t>el </a:t>
            </a:r>
            <a:r>
              <a:rPr lang="es-ES" b="1" dirty="0" smtClean="0"/>
              <a:t>olvido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i="1" dirty="0" smtClean="0">
                <a:hlinkClick r:id="rId2"/>
              </a:rPr>
              <a:t>Pablo Neruda, "Veinte poemas de amor y una canción desesperada“</a:t>
            </a:r>
            <a:endParaRPr lang="es-ES" i="1" dirty="0" smtClean="0"/>
          </a:p>
          <a:p>
            <a:pPr>
              <a:buNone/>
            </a:pPr>
            <a:endParaRPr lang="es-ES" i="1" dirty="0" smtClean="0"/>
          </a:p>
        </p:txBody>
      </p:sp>
      <p:pic>
        <p:nvPicPr>
          <p:cNvPr id="4" name="3 Image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500438"/>
            <a:ext cx="350046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08564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71480"/>
            <a:ext cx="7239000" cy="5884256"/>
          </a:xfrm>
        </p:spPr>
        <p:txBody>
          <a:bodyPr/>
          <a:lstStyle/>
          <a:p>
            <a:pPr>
              <a:buNone/>
            </a:pPr>
            <a:endParaRPr lang="es-ES" dirty="0" smtClean="0"/>
          </a:p>
          <a:p>
            <a:r>
              <a:rPr lang="es-ES" dirty="0" smtClean="0">
                <a:solidFill>
                  <a:srgbClr val="FF0000"/>
                </a:solidFill>
              </a:rPr>
              <a:t>HIPÉRBOLE</a:t>
            </a:r>
            <a:r>
              <a:rPr lang="es-ES" dirty="0" smtClean="0"/>
              <a:t>: (Exageración)</a:t>
            </a:r>
          </a:p>
          <a:p>
            <a:pPr>
              <a:buNone/>
            </a:pPr>
            <a:r>
              <a:rPr lang="es-ES" b="1" dirty="0" smtClean="0"/>
              <a:t>Por doler me duele hasta el aliento</a:t>
            </a:r>
            <a:r>
              <a:rPr lang="es-ES" dirty="0" smtClean="0"/>
              <a:t>.</a:t>
            </a:r>
            <a:br>
              <a:rPr lang="es-ES" dirty="0" smtClean="0"/>
            </a:br>
            <a:r>
              <a:rPr lang="es-ES" i="1" dirty="0" smtClean="0">
                <a:hlinkClick r:id="rId2"/>
              </a:rPr>
              <a:t>Miguel Hernández</a:t>
            </a:r>
            <a:endParaRPr lang="es-ES" i="1" dirty="0" smtClean="0"/>
          </a:p>
          <a:p>
            <a:pPr>
              <a:buNone/>
            </a:pPr>
            <a:endParaRPr lang="es-ES" i="1" dirty="0" smtClean="0"/>
          </a:p>
          <a:p>
            <a:pPr>
              <a:buNone/>
            </a:pPr>
            <a:endParaRPr lang="es-ES" dirty="0"/>
          </a:p>
        </p:txBody>
      </p:sp>
      <p:pic>
        <p:nvPicPr>
          <p:cNvPr id="4" name="3 Image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928934"/>
            <a:ext cx="5572164" cy="335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PERSONIFICACIÓN</a:t>
            </a:r>
            <a:r>
              <a:rPr lang="es-ES" dirty="0" smtClean="0">
                <a:sym typeface="Wingdings" pitchFamily="2" charset="2"/>
              </a:rPr>
              <a:t>: (Se atribuye a un ser inanimado, cualidades de seres animados)</a:t>
            </a:r>
          </a:p>
          <a:p>
            <a:pPr>
              <a:buNone/>
            </a:pPr>
            <a:r>
              <a:rPr lang="es-ES" dirty="0" smtClean="0"/>
              <a:t>Las </a:t>
            </a:r>
            <a:r>
              <a:rPr lang="es-ES" b="1" dirty="0" smtClean="0"/>
              <a:t>estrellas nos miraban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mientras </a:t>
            </a:r>
            <a:r>
              <a:rPr lang="es-ES" b="1" dirty="0" smtClean="0"/>
              <a:t>la ciudad sonreía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i="1" dirty="0" smtClean="0"/>
              <a:t>P. del Castillo</a:t>
            </a:r>
            <a:r>
              <a:rPr lang="es-ES" dirty="0" smtClean="0"/>
              <a:t> </a:t>
            </a:r>
          </a:p>
          <a:p>
            <a:endParaRPr lang="es-ES" dirty="0"/>
          </a:p>
        </p:txBody>
      </p:sp>
      <p:pic>
        <p:nvPicPr>
          <p:cNvPr id="4" name="3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3929066"/>
            <a:ext cx="300039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¿Qué recursos aparecen?</a:t>
            </a:r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2712" y="2128044"/>
            <a:ext cx="28479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3537588"/>
          </a:xfrm>
        </p:spPr>
        <p:txBody>
          <a:bodyPr/>
          <a:lstStyle/>
          <a:p>
            <a:r>
              <a:rPr lang="es-ES" dirty="0" smtClean="0"/>
              <a:t>¿QUÉ ES LA LITERATURA?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428992" y="4286256"/>
            <a:ext cx="4267208" cy="2169480"/>
          </a:xfrm>
        </p:spPr>
        <p:txBody>
          <a:bodyPr/>
          <a:lstStyle/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5112" y="2161381"/>
            <a:ext cx="25431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Es el arte que emplea el lenguaje verbal como medio de expresión.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466282"/>
          </a:xfrm>
        </p:spPr>
        <p:txBody>
          <a:bodyPr/>
          <a:lstStyle/>
          <a:p>
            <a:r>
              <a:rPr lang="es-ES" dirty="0" smtClean="0"/>
              <a:t>¿QUÉ SON LOS RECURSOS ESTILÍSTICOS?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643306" y="5357826"/>
            <a:ext cx="4052894" cy="1097910"/>
          </a:xfrm>
        </p:spPr>
        <p:txBody>
          <a:bodyPr/>
          <a:lstStyle/>
          <a:p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Son procedimientos expresivos que emplean los escritores para hacer atractiva su obra.</a:t>
            </a:r>
          </a:p>
          <a:p>
            <a:pPr>
              <a:buNone/>
            </a:pPr>
            <a:r>
              <a:rPr lang="es-ES" dirty="0" smtClean="0"/>
              <a:t>(También se emplean en la publicidad y en las canciones)</a:t>
            </a:r>
          </a:p>
          <a:p>
            <a:pPr>
              <a:buNone/>
            </a:pPr>
            <a:r>
              <a:rPr lang="es-ES" dirty="0" smtClean="0"/>
              <a:t>-Pueden ser:</a:t>
            </a:r>
          </a:p>
          <a:p>
            <a:pPr>
              <a:buNone/>
            </a:pPr>
            <a:r>
              <a:rPr lang="es-ES" dirty="0" smtClean="0"/>
              <a:t>        </a:t>
            </a:r>
            <a:r>
              <a:rPr lang="es-ES" dirty="0" smtClean="0">
                <a:solidFill>
                  <a:srgbClr val="FF0000"/>
                </a:solidFill>
              </a:rPr>
              <a:t>-Fónicos</a:t>
            </a:r>
            <a:r>
              <a:rPr lang="es-ES" dirty="0" smtClean="0"/>
              <a:t>: persiguen crear sensaciones en el lector mediante el uso de los sonidos de la lengua.</a:t>
            </a:r>
          </a:p>
          <a:p>
            <a:pPr>
              <a:buNone/>
            </a:pPr>
            <a:r>
              <a:rPr lang="es-ES" dirty="0" smtClean="0"/>
              <a:t>        </a:t>
            </a:r>
            <a:r>
              <a:rPr lang="es-ES" dirty="0" smtClean="0">
                <a:solidFill>
                  <a:srgbClr val="FF0000"/>
                </a:solidFill>
              </a:rPr>
              <a:t>-</a:t>
            </a:r>
            <a:r>
              <a:rPr lang="es-ES" dirty="0" smtClean="0"/>
              <a:t> </a:t>
            </a:r>
            <a:r>
              <a:rPr lang="es-ES" dirty="0" smtClean="0">
                <a:solidFill>
                  <a:srgbClr val="FF0000"/>
                </a:solidFill>
              </a:rPr>
              <a:t>Gramaticales: </a:t>
            </a:r>
            <a:r>
              <a:rPr lang="es-ES" dirty="0" smtClean="0"/>
              <a:t>basados en la repetición, la supresión , la adición o la alteración del orden de s palabras.</a:t>
            </a:r>
          </a:p>
          <a:p>
            <a:pPr>
              <a:buNone/>
            </a:pPr>
            <a:r>
              <a:rPr lang="es-ES" dirty="0" smtClean="0">
                <a:solidFill>
                  <a:srgbClr val="FF0000"/>
                </a:solidFill>
              </a:rPr>
              <a:t>         - Semánticos: </a:t>
            </a:r>
            <a:r>
              <a:rPr lang="es-ES" dirty="0" smtClean="0"/>
              <a:t>afectan al significado.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80134"/>
          </a:xfrm>
        </p:spPr>
        <p:txBody>
          <a:bodyPr/>
          <a:lstStyle/>
          <a:p>
            <a:r>
              <a:rPr lang="es-ES" dirty="0" smtClean="0"/>
              <a:t>Recursos fónicos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28662" y="2214554"/>
            <a:ext cx="6767538" cy="4241182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chemeClr val="accent1"/>
                </a:solidFill>
              </a:rPr>
              <a:t>ALITERACIÓN</a:t>
            </a:r>
            <a:r>
              <a:rPr lang="es-ES" dirty="0" smtClean="0"/>
              <a:t>: (Repetición de sonidos para provocar una sensación)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El </a:t>
            </a:r>
            <a:r>
              <a:rPr lang="es-ES" b="1" dirty="0" smtClean="0"/>
              <a:t>r</a:t>
            </a:r>
            <a:r>
              <a:rPr lang="es-ES" dirty="0" smtClean="0"/>
              <a:t>uido con que </a:t>
            </a:r>
            <a:r>
              <a:rPr lang="es-ES" b="1" dirty="0" smtClean="0"/>
              <a:t>r</a:t>
            </a:r>
            <a:r>
              <a:rPr lang="es-ES" dirty="0" smtClean="0"/>
              <a:t>ueda la</a:t>
            </a:r>
            <a:br>
              <a:rPr lang="es-ES" dirty="0" smtClean="0"/>
            </a:br>
            <a:r>
              <a:rPr lang="es-ES" b="1" dirty="0" smtClean="0"/>
              <a:t>r</a:t>
            </a:r>
            <a:r>
              <a:rPr lang="es-ES" dirty="0" smtClean="0"/>
              <a:t>onca tempestad...</a:t>
            </a:r>
            <a:br>
              <a:rPr lang="es-ES" dirty="0" smtClean="0"/>
            </a:br>
            <a:r>
              <a:rPr lang="es-ES" dirty="0" smtClean="0"/>
              <a:t>(José Zorrilla)</a:t>
            </a:r>
          </a:p>
          <a:p>
            <a:pPr>
              <a:buNone/>
            </a:pPr>
            <a:r>
              <a:rPr lang="es-ES" dirty="0" smtClean="0"/>
              <a:t/>
            </a:r>
            <a:br>
              <a:rPr lang="es-ES" dirty="0" smtClean="0"/>
            </a:br>
            <a:endParaRPr lang="es-ES" dirty="0" smtClean="0"/>
          </a:p>
        </p:txBody>
      </p:sp>
      <p:pic>
        <p:nvPicPr>
          <p:cNvPr id="4" name="3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3929066"/>
            <a:ext cx="246697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/>
                </a:solidFill>
              </a:rPr>
              <a:t>PARONOMASIA</a:t>
            </a:r>
            <a:r>
              <a:rPr lang="es-ES" dirty="0" smtClean="0">
                <a:sym typeface="Wingdings" pitchFamily="2" charset="2"/>
              </a:rPr>
              <a:t>: (Empleo de palabras que tienen un sonido parecido)</a:t>
            </a:r>
          </a:p>
          <a:p>
            <a:endParaRPr lang="es-ES" dirty="0" smtClean="0">
              <a:sym typeface="Wingdings" pitchFamily="2" charset="2"/>
            </a:endParaRPr>
          </a:p>
          <a:p>
            <a:pPr>
              <a:buNone/>
            </a:pPr>
            <a:r>
              <a:rPr lang="es-ES" b="1" dirty="0" smtClean="0"/>
              <a:t>Tanta tinta tonta </a:t>
            </a:r>
            <a:r>
              <a:rPr lang="es-ES" dirty="0" smtClean="0"/>
              <a:t>que te </a:t>
            </a:r>
            <a:r>
              <a:rPr lang="es-ES" b="1" dirty="0" smtClean="0"/>
              <a:t>atenta </a:t>
            </a:r>
            <a:r>
              <a:rPr lang="es-ES" dirty="0" smtClean="0"/>
              <a:t>y que te </a:t>
            </a:r>
            <a:r>
              <a:rPr lang="es-ES" b="1" dirty="0" smtClean="0"/>
              <a:t>atonta 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gramaticales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ANÁFORA</a:t>
            </a:r>
            <a:r>
              <a:rPr lang="es-ES" dirty="0" smtClean="0">
                <a:sym typeface="Wingdings" pitchFamily="2" charset="2"/>
              </a:rPr>
              <a:t>: (Repetición de palabras al principio de verso)</a:t>
            </a:r>
          </a:p>
        </p:txBody>
      </p:sp>
      <p:sp>
        <p:nvSpPr>
          <p:cNvPr id="4" name="3 Rectángulo"/>
          <p:cNvSpPr/>
          <p:nvPr/>
        </p:nvSpPr>
        <p:spPr>
          <a:xfrm>
            <a:off x="2286000" y="2928934"/>
            <a:ext cx="457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/>
              <a:t>Mientras </a:t>
            </a:r>
            <a:r>
              <a:rPr lang="es-ES" dirty="0"/>
              <a:t>las ondas de la luz al beso</a:t>
            </a:r>
          </a:p>
          <a:p>
            <a:r>
              <a:rPr lang="es-ES" dirty="0"/>
              <a:t>palpitaban encendidas;</a:t>
            </a:r>
          </a:p>
          <a:p>
            <a:r>
              <a:rPr lang="es-ES" b="1" dirty="0"/>
              <a:t>mientras </a:t>
            </a:r>
            <a:r>
              <a:rPr lang="es-ES" dirty="0"/>
              <a:t>el sol las desgarradas nubes</a:t>
            </a:r>
          </a:p>
          <a:p>
            <a:r>
              <a:rPr lang="es-ES" dirty="0"/>
              <a:t>del fuego y oro vista;</a:t>
            </a:r>
          </a:p>
          <a:p>
            <a:r>
              <a:rPr lang="es-ES" b="1" dirty="0"/>
              <a:t>mientras </a:t>
            </a:r>
            <a:r>
              <a:rPr lang="es-ES" dirty="0"/>
              <a:t>el aire en su regazo lleve perfumes y armonías;</a:t>
            </a:r>
          </a:p>
          <a:p>
            <a:r>
              <a:rPr lang="es-ES" b="1" dirty="0"/>
              <a:t>mientras </a:t>
            </a:r>
            <a:r>
              <a:rPr lang="es-ES" dirty="0"/>
              <a:t>haya en el mundo primavera</a:t>
            </a:r>
          </a:p>
          <a:p>
            <a:r>
              <a:rPr lang="es-ES" dirty="0"/>
              <a:t>¡Habrá poesía!</a:t>
            </a:r>
          </a:p>
          <a:p>
            <a:r>
              <a:rPr lang="es-ES" i="1" dirty="0">
                <a:hlinkClick r:id="rId2"/>
              </a:rPr>
              <a:t>"Rima IV" Gustavo Adolfo Bécquer</a:t>
            </a:r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PARALELISMO</a:t>
            </a:r>
            <a:r>
              <a:rPr lang="es-ES" dirty="0" smtClean="0">
                <a:sym typeface="Wingdings" pitchFamily="2" charset="2"/>
              </a:rPr>
              <a:t>: (Repetición de estructuras)</a:t>
            </a:r>
          </a:p>
          <a:p>
            <a:pPr>
              <a:buNone/>
            </a:pPr>
            <a:r>
              <a:rPr lang="es-ES" dirty="0" smtClean="0"/>
              <a:t>Errado lleva el camino</a:t>
            </a:r>
            <a:br>
              <a:rPr lang="es-ES" dirty="0" smtClean="0"/>
            </a:br>
            <a:r>
              <a:rPr lang="es-ES" dirty="0" smtClean="0"/>
              <a:t>errada lleva la guía.</a:t>
            </a:r>
            <a:br>
              <a:rPr lang="es-ES" dirty="0" smtClean="0"/>
            </a:br>
            <a:r>
              <a:rPr lang="es-ES" dirty="0" smtClean="0"/>
              <a:t>(</a:t>
            </a:r>
            <a:r>
              <a:rPr lang="es-ES" i="1" dirty="0" smtClean="0"/>
              <a:t>Romancero Clásico)</a:t>
            </a: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o">
  <a:themeElements>
    <a:clrScheme name="Opulen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80</TotalTime>
  <Words>424</Words>
  <Application>Microsoft Office PowerPoint</Application>
  <PresentationFormat>Presentación en pantalla (4:3)</PresentationFormat>
  <Paragraphs>67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Opulento</vt:lpstr>
      <vt:lpstr>LOS RECURSOS ESTILÍSTICOS</vt:lpstr>
      <vt:lpstr>¿QUÉ ES LA LITERATURA?</vt:lpstr>
      <vt:lpstr>Diapositiva 3</vt:lpstr>
      <vt:lpstr>¿QUÉ SON LOS RECURSOS ESTILÍSTICOS?   </vt:lpstr>
      <vt:lpstr>Diapositiva 5</vt:lpstr>
      <vt:lpstr>Recursos fónicos</vt:lpstr>
      <vt:lpstr>Diapositiva 7</vt:lpstr>
      <vt:lpstr>gramaticales</vt:lpstr>
      <vt:lpstr>Diapositiva 9</vt:lpstr>
      <vt:lpstr>Diapositiva 10</vt:lpstr>
      <vt:lpstr>Diapositiva 11</vt:lpstr>
      <vt:lpstr>SEMÁNTICOS</vt:lpstr>
      <vt:lpstr>Diapositiva 13</vt:lpstr>
      <vt:lpstr>Diapositiva 14</vt:lpstr>
      <vt:lpstr>Diapositiva 15</vt:lpstr>
      <vt:lpstr>Diapositiva 16</vt:lpstr>
      <vt:lpstr>Diapositiva 17</vt:lpstr>
      <vt:lpstr>¿Qué recursos aparecen?</vt:lpstr>
      <vt:lpstr>Diapositiva 19</vt:lpstr>
      <vt:lpstr>Diapositiva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RECURSOS ESTILÍSTICOS</dc:title>
  <dc:creator>Mesalina</dc:creator>
  <cp:lastModifiedBy>Mesalina</cp:lastModifiedBy>
  <cp:revision>13</cp:revision>
  <dcterms:created xsi:type="dcterms:W3CDTF">2015-11-10T20:40:29Z</dcterms:created>
  <dcterms:modified xsi:type="dcterms:W3CDTF">2015-11-10T22:05:41Z</dcterms:modified>
</cp:coreProperties>
</file>